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16"/>
  </p:notesMasterIdLst>
  <p:sldIdLst>
    <p:sldId id="261" r:id="rId2"/>
    <p:sldId id="260" r:id="rId3"/>
    <p:sldId id="295" r:id="rId4"/>
    <p:sldId id="279" r:id="rId5"/>
    <p:sldId id="289" r:id="rId6"/>
    <p:sldId id="290" r:id="rId7"/>
    <p:sldId id="291" r:id="rId8"/>
    <p:sldId id="296" r:id="rId9"/>
    <p:sldId id="292" r:id="rId10"/>
    <p:sldId id="293" r:id="rId11"/>
    <p:sldId id="294" r:id="rId12"/>
    <p:sldId id="298" r:id="rId13"/>
    <p:sldId id="299" r:id="rId14"/>
    <p:sldId id="25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FE2F3"/>
    <a:srgbClr val="C31823"/>
    <a:srgbClr val="C9151E"/>
    <a:srgbClr val="E9CBBC"/>
    <a:srgbClr val="E0A487"/>
    <a:srgbClr val="D97C5B"/>
    <a:srgbClr val="CC141E"/>
    <a:srgbClr val="D05035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27" autoAdjust="0"/>
    <p:restoredTop sz="94785" autoAdjust="0"/>
  </p:normalViewPr>
  <p:slideViewPr>
    <p:cSldViewPr snapToGrid="0">
      <p:cViewPr varScale="1">
        <p:scale>
          <a:sx n="111" d="100"/>
          <a:sy n="111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161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E78F-58BC-423A-A341-D0065C580108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B1CD8-9F96-4F1D-A5B8-2D9E0ECCEB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916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此页可以删除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B1CD8-9F96-4F1D-A5B8-2D9E0ECCEB3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091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070056"/>
            <a:ext cx="7886700" cy="89951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628650" y="5034521"/>
            <a:ext cx="7886700" cy="604299"/>
          </a:xfrm>
        </p:spPr>
        <p:txBody>
          <a:bodyPr anchor="ctr">
            <a:noAutofit/>
          </a:bodyPr>
          <a:lstStyle>
            <a:lvl1pPr algn="ctr">
              <a:defRPr lang="zh-CN" altLang="en-US" sz="28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189123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66445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4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389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223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对比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8250027" y="313202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62394" y="960116"/>
            <a:ext cx="4032000" cy="57418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8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786313" y="958297"/>
            <a:ext cx="4032000" cy="576000"/>
          </a:xfrm>
        </p:spPr>
        <p:txBody>
          <a:bodyPr anchor="b">
            <a:normAutofit/>
          </a:bodyPr>
          <a:lstStyle>
            <a:lvl1pPr marL="0" indent="0" algn="ctr">
              <a:buNone/>
              <a:defRPr lang="zh-CN" altLang="en-US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单击此处编辑标题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96566" y="313202"/>
            <a:ext cx="48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4BD5A17-3153-4A95-988E-B577C14000F1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7" name="矩形 1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250026" y="313200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 userDrawn="1"/>
        </p:nvCxnSpPr>
        <p:spPr>
          <a:xfrm flipV="1">
            <a:off x="0" y="1550505"/>
            <a:ext cx="9144000" cy="7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  <p15:guide id="2" pos="3895">
          <p15:clr>
            <a:srgbClr val="FBAE40"/>
          </p15:clr>
        </p15:guide>
        <p15:guide id="3" pos="519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61" y="5815086"/>
            <a:ext cx="2458720" cy="65087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124" y="4006448"/>
            <a:ext cx="8325019" cy="111419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469125" y="5245248"/>
            <a:ext cx="5820358" cy="468179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400" b="0">
                <a:solidFill>
                  <a:schemeClr val="bg1"/>
                </a:solidFill>
                <a:latin typeface="+mn-ea"/>
                <a:cs typeface="+mj-cs"/>
              </a:defRPr>
            </a:lvl1pPr>
          </a:lstStyle>
          <a:p>
            <a:pPr marL="228600" lvl="0" indent="-228600" algn="ctr">
              <a:lnSpc>
                <a:spcPct val="90000"/>
              </a:lnSpc>
              <a:spcBef>
                <a:spcPct val="0"/>
              </a:spcBef>
            </a:pPr>
            <a:r>
              <a:rPr lang="zh-CN" altLang="en-US" dirty="0"/>
              <a:t>单击以编辑母版副标题样式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69125" y="5815087"/>
            <a:ext cx="4159250" cy="499004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单击此处添加日期</a:t>
            </a: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132"/>
            <a:ext cx="9144000" cy="3931920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0" y="3893788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99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21">
          <p15:clr>
            <a:srgbClr val="FBAE40"/>
          </p15:clr>
        </p15:guide>
        <p15:guide id="3" pos="29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546"/>
            <a:ext cx="9144000" cy="2796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91" y="4211593"/>
            <a:ext cx="3021843" cy="799946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1552217"/>
            <a:ext cx="7886700" cy="1325563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5510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4" y="974279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697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494026" y="1685678"/>
            <a:ext cx="8372163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5"/>
          <p:cNvSpPr txBox="1">
            <a:spLocks/>
          </p:cNvSpPr>
          <p:nvPr/>
        </p:nvSpPr>
        <p:spPr>
          <a:xfrm>
            <a:off x="86976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8697600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mtClean="0"/>
              <a:pPr lv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76287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4" y="6100773"/>
            <a:ext cx="1958547" cy="51846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accent1"/>
                </a:solidFill>
                <a:effectLst>
                  <a:glow rad="25400">
                    <a:srgbClr val="BFE2F3"/>
                  </a:glo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5821680"/>
            <a:ext cx="9144000" cy="1036320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93" y="6100771"/>
            <a:ext cx="1958547" cy="5184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11"/>
            <a:ext cx="9144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92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7">
          <p15:clr>
            <a:srgbClr val="FBAE40"/>
          </p15:clr>
        </p15:guide>
        <p15:guide id="2" pos="153">
          <p15:clr>
            <a:srgbClr val="FBAE40"/>
          </p15:clr>
        </p15:guide>
        <p15:guide id="3" pos="5556" userDrawn="1">
          <p15:clr>
            <a:srgbClr val="FBAE40"/>
          </p15:clr>
        </p15:guide>
        <p15:guide id="4" pos="2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5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纯标题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94026" y="975602"/>
            <a:ext cx="8372163" cy="57418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5"/>
          <p:cNvSpPr txBox="1">
            <a:spLocks/>
          </p:cNvSpPr>
          <p:nvPr/>
        </p:nvSpPr>
        <p:spPr>
          <a:xfrm>
            <a:off x="8696566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8696565" y="311755"/>
            <a:ext cx="4474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7E0B4DC1-AB35-4259-8072-EA8F5B8A0BBF}" type="slidenum">
              <a:rPr lang="zh-CN" altLang="en-US" smtClean="0"/>
              <a:pPr lvl="0"/>
              <a:t>‹#›</a:t>
            </a:fld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072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43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空白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文本框 4"/>
          <p:cNvSpPr txBox="1"/>
          <p:nvPr/>
        </p:nvSpPr>
        <p:spPr>
          <a:xfrm>
            <a:off x="8250027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97601" y="313202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zh-CN" altLang="en-US" sz="1200" spc="-60" baseline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1703B59-C883-4B8B-974E-AFB30A6C43A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8250026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77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两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6" y="175416"/>
            <a:ext cx="1517655" cy="40141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内容占位符 11"/>
          <p:cNvSpPr>
            <a:spLocks noGrp="1"/>
          </p:cNvSpPr>
          <p:nvPr>
            <p:ph sz="quarter" idx="10"/>
          </p:nvPr>
        </p:nvSpPr>
        <p:spPr>
          <a:xfrm>
            <a:off x="262394" y="1717675"/>
            <a:ext cx="403200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4786314" y="1717675"/>
            <a:ext cx="4032250" cy="482624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/>
            </a:lvl1pPr>
            <a:lvl2pPr>
              <a:buClr>
                <a:schemeClr val="accent1"/>
              </a:buClr>
              <a:defRPr sz="1800"/>
            </a:lvl2pPr>
            <a:lvl3pPr>
              <a:buClr>
                <a:schemeClr val="accent1"/>
              </a:buClr>
              <a:defRPr sz="1600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2394" y="975600"/>
            <a:ext cx="8556169" cy="576000"/>
          </a:xfrm>
          <a:prstGeom prst="rect">
            <a:avLst/>
          </a:prstGeom>
        </p:spPr>
        <p:txBody>
          <a:bodyPr/>
          <a:lstStyle>
            <a:lvl1pPr>
              <a:defRPr lang="zh-CN" altLang="en-US"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20"/>
            <a:ext cx="9144000" cy="3368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" y="175414"/>
            <a:ext cx="1517655" cy="401413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518"/>
            <a:ext cx="9144000" cy="33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43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65863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323851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13469" y="807632"/>
            <a:ext cx="8340421" cy="586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66562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5863"/>
          </a:xfrm>
          <a:prstGeom prst="rect">
            <a:avLst/>
          </a:prstGeom>
        </p:spPr>
      </p:pic>
      <p:sp>
        <p:nvSpPr>
          <p:cNvPr id="9" name="标题 1"/>
          <p:cNvSpPr txBox="1">
            <a:spLocks/>
          </p:cNvSpPr>
          <p:nvPr userDrawn="1"/>
        </p:nvSpPr>
        <p:spPr>
          <a:xfrm>
            <a:off x="323850" y="235137"/>
            <a:ext cx="6474515" cy="33735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effectLst>
                  <a:glow rad="25400">
                    <a:srgbClr val="BFE2F3"/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单击此处编辑母版标题样式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0" y="6766560"/>
            <a:ext cx="9144000" cy="91439"/>
          </a:xfrm>
          <a:prstGeom prst="rect">
            <a:avLst/>
          </a:prstGeom>
          <a:solidFill>
            <a:srgbClr val="C9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87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Calibri" panose="020F0502020204030204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sc.sjtu.edu.cn/f/afa9573b" TargetMode="External"/><Relationship Id="rId2" Type="http://schemas.openxmlformats.org/officeDocument/2006/relationships/hyperlink" Target="http://my.sjtu.edu.cn/Home/Workspace/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4135011"/>
            <a:ext cx="8440922" cy="899510"/>
          </a:xfrm>
        </p:spPr>
        <p:txBody>
          <a:bodyPr/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“三好学生、优秀学生干部”一门式线上平台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使用说明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628650" y="5332232"/>
            <a:ext cx="7886700" cy="604299"/>
          </a:xfrm>
        </p:spPr>
        <p:txBody>
          <a:bodyPr/>
          <a:lstStyle/>
          <a:p>
            <a:r>
              <a:rPr lang="zh-CN" altLang="en-US" sz="2000" dirty="0"/>
              <a:t>校团委组织部   学生服务中心</a:t>
            </a:r>
            <a:endParaRPr lang="en-US" altLang="zh-CN" sz="2000" dirty="0"/>
          </a:p>
          <a:p>
            <a:r>
              <a:rPr lang="en-US" altLang="zh-CN" sz="2000" dirty="0"/>
              <a:t>2019</a:t>
            </a:r>
            <a:r>
              <a:rPr lang="zh-CN" altLang="en-US" sz="2000" dirty="0"/>
              <a:t>年</a:t>
            </a:r>
            <a:r>
              <a:rPr lang="en-US" altLang="zh-CN" sz="2000" dirty="0"/>
              <a:t>10</a:t>
            </a:r>
            <a:r>
              <a:rPr lang="zh-CN" altLang="en-US" sz="2000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722887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院系团委书记、团工作负责人审批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内容占位符 3">
            <a:extLst>
              <a:ext uri="{FF2B5EF4-FFF2-40B4-BE49-F238E27FC236}">
                <a16:creationId xmlns:a16="http://schemas.microsoft.com/office/drawing/2014/main" id="{F60A3F7E-D48D-48FD-AE8E-D8641AB09A0B}"/>
              </a:ext>
            </a:extLst>
          </p:cNvPr>
          <p:cNvSpPr txBox="1">
            <a:spLocks/>
          </p:cNvSpPr>
          <p:nvPr/>
        </p:nvSpPr>
        <p:spPr>
          <a:xfrm>
            <a:off x="646424" y="1838077"/>
            <a:ext cx="7905905" cy="2313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1800" b="1" dirty="0">
                <a:solidFill>
                  <a:srgbClr val="FF0000"/>
                </a:solidFill>
              </a:rPr>
              <a:t>进行审批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/>
            <a:r>
              <a:rPr lang="zh-CN" altLang="zh-CN" sz="1600" b="1" dirty="0"/>
              <a:t>核对申请表单的各项信息</a:t>
            </a:r>
            <a:r>
              <a:rPr lang="zh-CN" altLang="en-US" sz="1600" b="1" dirty="0"/>
              <a:t>。</a:t>
            </a:r>
            <a:endParaRPr lang="zh-CN" altLang="zh-CN" sz="1600" b="1" dirty="0"/>
          </a:p>
          <a:p>
            <a:pPr lvl="1"/>
            <a:r>
              <a:rPr lang="zh-CN" altLang="en-US" sz="1600" b="1" dirty="0"/>
              <a:t>默认院团委审批意见填写为“同意”，</a:t>
            </a:r>
            <a:r>
              <a:rPr lang="zh-CN" altLang="zh-CN" sz="1600" b="1" dirty="0"/>
              <a:t>如通过，点击通过</a:t>
            </a:r>
            <a:r>
              <a:rPr lang="zh-CN" altLang="en-US" sz="1600" b="1" dirty="0"/>
              <a:t>；</a:t>
            </a:r>
            <a:r>
              <a:rPr lang="zh-CN" altLang="zh-CN" sz="1600" b="1" dirty="0"/>
              <a:t>如不通过，则</a:t>
            </a:r>
            <a:r>
              <a:rPr lang="zh-CN" altLang="en-US" sz="1600" b="1" dirty="0"/>
              <a:t>需要手动填写审批意见，之后</a:t>
            </a:r>
            <a:r>
              <a:rPr lang="zh-CN" altLang="zh-CN" sz="1600" b="1" dirty="0"/>
              <a:t>点击拒绝，申请单和处理反馈将返回给申请人，以供修改</a:t>
            </a:r>
            <a:r>
              <a:rPr lang="zh-CN" altLang="en-US" sz="1600" b="1" dirty="0"/>
              <a:t>，</a:t>
            </a:r>
            <a:r>
              <a:rPr lang="zh-CN" altLang="zh-CN" sz="1600" b="1" dirty="0"/>
              <a:t>重新申请</a:t>
            </a:r>
            <a:r>
              <a:rPr lang="zh-CN" altLang="en-US" sz="1600" b="1" dirty="0"/>
              <a:t>。</a:t>
            </a:r>
            <a:endParaRPr lang="en-US" altLang="zh-CN" sz="1600" b="1" dirty="0"/>
          </a:p>
          <a:p>
            <a:pPr lvl="1"/>
            <a:r>
              <a:rPr lang="zh-CN" altLang="en-US" sz="1600" b="1" dirty="0"/>
              <a:t>已审批的条目可通过在模块首页的“参与事项“选项查看</a:t>
            </a:r>
            <a:endParaRPr lang="en-US" altLang="zh-CN" sz="16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6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6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600" b="1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F82F56C-B91B-41EE-A045-E593D2EA44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969"/>
          <a:stretch/>
        </p:blipFill>
        <p:spPr>
          <a:xfrm>
            <a:off x="2612381" y="4447463"/>
            <a:ext cx="4135447" cy="156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6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Clr>
                <a:srgbClr val="C8161E"/>
              </a:buClr>
              <a:buNone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院系团委书记、团工作负责人审批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3B693CEB-C65B-461F-A7B0-3526288E7486}"/>
              </a:ext>
            </a:extLst>
          </p:cNvPr>
          <p:cNvSpPr txBox="1">
            <a:spLocks/>
          </p:cNvSpPr>
          <p:nvPr/>
        </p:nvSpPr>
        <p:spPr>
          <a:xfrm>
            <a:off x="494024" y="1685678"/>
            <a:ext cx="8372163" cy="2032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</a:rPr>
              <a:t>数据筛选与导出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在“参与事项”中查看自己审批的数据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点击每一列上方的下拉箭头，可对数据进行筛选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选中若干数据后，点击左上方的“导出”，下载为</a:t>
            </a:r>
            <a:r>
              <a:rPr lang="en-US" altLang="zh-CN" sz="1600" b="1" dirty="0"/>
              <a:t>Excel</a:t>
            </a:r>
            <a:r>
              <a:rPr lang="zh-CN" altLang="en-US" sz="1600" b="1" dirty="0"/>
              <a:t>文件</a:t>
            </a:r>
            <a:endParaRPr lang="en-US" altLang="zh-CN" sz="1700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6FF3B83-4881-4C76-96BE-6067F7D8FC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54"/>
          <a:stretch/>
        </p:blipFill>
        <p:spPr>
          <a:xfrm>
            <a:off x="752568" y="3954517"/>
            <a:ext cx="3667031" cy="2142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F1C6470-044A-40A2-B909-BCF203F30C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358"/>
          <a:stretch/>
        </p:blipFill>
        <p:spPr>
          <a:xfrm>
            <a:off x="4911412" y="4387318"/>
            <a:ext cx="3667031" cy="127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6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Clr>
                <a:srgbClr val="C8161E"/>
              </a:buClr>
              <a:buNone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院系团委书记、团工作负责人审批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3B693CEB-C65B-461F-A7B0-3526288E7486}"/>
              </a:ext>
            </a:extLst>
          </p:cNvPr>
          <p:cNvSpPr txBox="1">
            <a:spLocks/>
          </p:cNvSpPr>
          <p:nvPr/>
        </p:nvSpPr>
        <p:spPr>
          <a:xfrm>
            <a:off x="494024" y="1685678"/>
            <a:ext cx="8372163" cy="2032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800" b="1" dirty="0">
                <a:solidFill>
                  <a:srgbClr val="C00000"/>
                </a:solidFill>
              </a:rPr>
              <a:t>⑤</a:t>
            </a:r>
            <a:r>
              <a:rPr lang="zh-CN" altLang="en-US" sz="1800" b="1" dirty="0">
                <a:solidFill>
                  <a:srgbClr val="FF0000"/>
                </a:solidFill>
              </a:rPr>
              <a:t>  “推荐表” 打印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点击需要打印的数据条的任意位置，会自动跳出表单。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在表单的右下角点击“更多”，选择“打印数据”选项。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在打印选项中，勾选“双面”打印，使用具有双面打印功能的打印机，即可自动实现双面打印。</a:t>
            </a:r>
            <a:endParaRPr lang="en-US" altLang="zh-CN" sz="1600" b="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829CC73-192B-4720-B9CB-E9862DD13B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3"/>
          <a:stretch/>
        </p:blipFill>
        <p:spPr>
          <a:xfrm>
            <a:off x="270429" y="4194494"/>
            <a:ext cx="3209343" cy="145721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CE303DD-A2C5-48BF-9B43-E070A62CC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784" y="3621534"/>
            <a:ext cx="2136787" cy="266649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6118BAF-EE07-4990-95FC-1225009BF9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79"/>
          <a:stretch/>
        </p:blipFill>
        <p:spPr>
          <a:xfrm>
            <a:off x="3601254" y="4413816"/>
            <a:ext cx="2877484" cy="101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29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补充说明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3B693CEB-C65B-461F-A7B0-3526288E7486}"/>
              </a:ext>
            </a:extLst>
          </p:cNvPr>
          <p:cNvSpPr txBox="1">
            <a:spLocks/>
          </p:cNvSpPr>
          <p:nvPr/>
        </p:nvSpPr>
        <p:spPr>
          <a:xfrm>
            <a:off x="64296" y="1713881"/>
            <a:ext cx="8418969" cy="26949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r>
              <a:rPr lang="en-US" altLang="zh-CN" sz="1600" b="1" dirty="0"/>
              <a:t>1</a:t>
            </a:r>
            <a:r>
              <a:rPr lang="zh-CN" altLang="en-US" sz="1600" b="1" dirty="0"/>
              <a:t>、每位“三好学生”和“优秀学生干部”，需要提交纸质版推荐表一份，用于个人档案归档，请院系统一打印并盖章后（双面打印），交至校团委。</a:t>
            </a:r>
            <a:endParaRPr lang="en-US" altLang="zh-CN" sz="1600" b="1" dirty="0"/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sz="1600" b="1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zh-CN" sz="1600" b="1" dirty="0"/>
              <a:t>2</a:t>
            </a:r>
            <a:r>
              <a:rPr lang="zh-CN" altLang="en-US" sz="1600" b="1" dirty="0"/>
              <a:t>、请各院系单位依据汇总表样张要求（附件</a:t>
            </a:r>
            <a:r>
              <a:rPr lang="en-US" altLang="zh-CN" sz="1600" b="1" dirty="0"/>
              <a:t>2</a:t>
            </a:r>
            <a:r>
              <a:rPr lang="zh-CN" altLang="en-US" sz="1600" b="1" dirty="0"/>
              <a:t>）汇总评优情况，纸质版需报同级党组织签字盖章确认。</a:t>
            </a:r>
            <a:endParaRPr lang="en-US" altLang="zh-CN" sz="1600" b="1" dirty="0"/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sz="1600" b="1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zh-CN" sz="1600" b="1" dirty="0"/>
              <a:t>3</a:t>
            </a:r>
            <a:r>
              <a:rPr lang="zh-CN" altLang="en-US" sz="1600" b="1" dirty="0"/>
              <a:t>、汇总表（附件</a:t>
            </a:r>
            <a:r>
              <a:rPr lang="en-US" altLang="zh-CN" sz="1600" b="1" dirty="0"/>
              <a:t>2</a:t>
            </a:r>
            <a:r>
              <a:rPr lang="zh-CN" altLang="en-US" sz="1600" b="1" dirty="0"/>
              <a:t>）请于</a:t>
            </a:r>
            <a:r>
              <a:rPr lang="en-US" altLang="zh-CN" sz="1600" b="1" dirty="0"/>
              <a:t>11</a:t>
            </a:r>
            <a:r>
              <a:rPr lang="zh-CN" altLang="en-US" sz="1600" b="1" dirty="0"/>
              <a:t>月</a:t>
            </a:r>
            <a:r>
              <a:rPr lang="en-US" altLang="zh-CN" sz="1600" b="1" dirty="0"/>
              <a:t>8</a:t>
            </a:r>
            <a:r>
              <a:rPr lang="zh-CN" altLang="en-US" sz="1600" b="1" dirty="0"/>
              <a:t>日（周五）</a:t>
            </a:r>
            <a:r>
              <a:rPr lang="en-US" altLang="zh-CN" sz="1600" b="1" dirty="0"/>
              <a:t> 17</a:t>
            </a:r>
            <a:r>
              <a:rPr lang="zh-CN" altLang="en-US" sz="1600" b="1" dirty="0"/>
              <a:t>：</a:t>
            </a:r>
            <a:r>
              <a:rPr lang="en-US" altLang="zh-CN" sz="1600" b="1" dirty="0"/>
              <a:t>00</a:t>
            </a:r>
            <a:r>
              <a:rPr lang="zh-CN" altLang="en-US" sz="1600" b="1" dirty="0"/>
              <a:t>前发至</a:t>
            </a:r>
            <a:r>
              <a:rPr lang="en-US" altLang="zh-CN" sz="1600" b="1" dirty="0"/>
              <a:t>tuanwei_zuzhikou@126.com</a:t>
            </a:r>
            <a:r>
              <a:rPr lang="zh-CN" altLang="en-US" sz="1600" b="1" dirty="0"/>
              <a:t>，汇总表与推荐表纸质版请于</a:t>
            </a:r>
            <a:r>
              <a:rPr lang="en-US" altLang="zh-CN" sz="1600" b="1" dirty="0"/>
              <a:t>11</a:t>
            </a:r>
            <a:r>
              <a:rPr lang="zh-CN" altLang="en-US" sz="1600" b="1" dirty="0"/>
              <a:t>月</a:t>
            </a:r>
            <a:r>
              <a:rPr lang="en-US" altLang="zh-CN" sz="1600" b="1" dirty="0"/>
              <a:t>8</a:t>
            </a:r>
            <a:r>
              <a:rPr lang="zh-CN" altLang="en-US" sz="1600" b="1" dirty="0"/>
              <a:t>日（周五）</a:t>
            </a:r>
            <a:r>
              <a:rPr lang="en-US" altLang="zh-CN" sz="1600" b="1" dirty="0"/>
              <a:t>17</a:t>
            </a:r>
            <a:r>
              <a:rPr lang="zh-CN" altLang="en-US" sz="1600" b="1" dirty="0"/>
              <a:t>：</a:t>
            </a:r>
            <a:r>
              <a:rPr lang="en-US" altLang="zh-CN" sz="1600" b="1" dirty="0"/>
              <a:t>00</a:t>
            </a:r>
            <a:r>
              <a:rPr lang="zh-CN" altLang="en-US" sz="1600" b="1" dirty="0"/>
              <a:t>前送至逸夫楼</a:t>
            </a:r>
            <a:r>
              <a:rPr lang="en-US" altLang="zh-CN" sz="1600" b="1" dirty="0"/>
              <a:t>305</a:t>
            </a:r>
            <a:r>
              <a:rPr lang="zh-CN" altLang="en-US" sz="1600" b="1" dirty="0"/>
              <a:t>。</a:t>
            </a:r>
            <a:endParaRPr lang="en-US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322520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3348" y="1816797"/>
            <a:ext cx="2419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</a:rPr>
              <a:t>谢 谢！</a:t>
            </a:r>
          </a:p>
        </p:txBody>
      </p:sp>
    </p:spTree>
    <p:extLst>
      <p:ext uri="{BB962C8B-B14F-4D97-AF65-F5344CB8AC3E}">
        <p14:creationId xmlns:p14="http://schemas.microsoft.com/office/powerpoint/2010/main" val="56405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39858" y="2453924"/>
            <a:ext cx="843427" cy="443226"/>
            <a:chOff x="666810" y="2586037"/>
            <a:chExt cx="468000" cy="245937"/>
          </a:xfrm>
        </p:grpSpPr>
        <p:sp>
          <p:nvSpPr>
            <p:cNvPr id="4" name="Freeform 10"/>
            <p:cNvSpPr>
              <a:spLocks/>
            </p:cNvSpPr>
            <p:nvPr userDrawn="1"/>
          </p:nvSpPr>
          <p:spPr bwMode="auto">
            <a:xfrm>
              <a:off x="666810" y="2621442"/>
              <a:ext cx="468000" cy="190800"/>
            </a:xfrm>
            <a:custGeom>
              <a:avLst/>
              <a:gdLst>
                <a:gd name="T0" fmla="*/ 3120 w 3800"/>
                <a:gd name="T1" fmla="*/ 0 h 1532"/>
                <a:gd name="T2" fmla="*/ 682 w 3800"/>
                <a:gd name="T3" fmla="*/ 0 h 1532"/>
                <a:gd name="T4" fmla="*/ 682 w 3800"/>
                <a:gd name="T5" fmla="*/ 284 h 1532"/>
                <a:gd name="T6" fmla="*/ 0 w 3800"/>
                <a:gd name="T7" fmla="*/ 766 h 1532"/>
                <a:gd name="T8" fmla="*/ 682 w 3800"/>
                <a:gd name="T9" fmla="*/ 1248 h 1532"/>
                <a:gd name="T10" fmla="*/ 682 w 3800"/>
                <a:gd name="T11" fmla="*/ 1532 h 1532"/>
                <a:gd name="T12" fmla="*/ 3120 w 3800"/>
                <a:gd name="T13" fmla="*/ 1532 h 1532"/>
                <a:gd name="T14" fmla="*/ 3120 w 3800"/>
                <a:gd name="T15" fmla="*/ 1248 h 1532"/>
                <a:gd name="T16" fmla="*/ 3800 w 3800"/>
                <a:gd name="T17" fmla="*/ 766 h 1532"/>
                <a:gd name="T18" fmla="*/ 3120 w 3800"/>
                <a:gd name="T19" fmla="*/ 284 h 1532"/>
                <a:gd name="T20" fmla="*/ 3120 w 3800"/>
                <a:gd name="T21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0" h="1532">
                  <a:moveTo>
                    <a:pt x="3120" y="0"/>
                  </a:moveTo>
                  <a:lnTo>
                    <a:pt x="682" y="0"/>
                  </a:lnTo>
                  <a:lnTo>
                    <a:pt x="682" y="284"/>
                  </a:lnTo>
                  <a:lnTo>
                    <a:pt x="0" y="766"/>
                  </a:lnTo>
                  <a:lnTo>
                    <a:pt x="682" y="1248"/>
                  </a:lnTo>
                  <a:lnTo>
                    <a:pt x="682" y="1532"/>
                  </a:lnTo>
                  <a:lnTo>
                    <a:pt x="3120" y="1532"/>
                  </a:lnTo>
                  <a:lnTo>
                    <a:pt x="3120" y="1248"/>
                  </a:lnTo>
                  <a:lnTo>
                    <a:pt x="3800" y="766"/>
                  </a:lnTo>
                  <a:lnTo>
                    <a:pt x="3120" y="284"/>
                  </a:lnTo>
                  <a:lnTo>
                    <a:pt x="3120" y="0"/>
                  </a:lnTo>
                  <a:close/>
                </a:path>
              </a:pathLst>
            </a:custGeom>
            <a:solidFill>
              <a:srgbClr val="CC141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/>
            </a:p>
          </p:txBody>
        </p:sp>
        <p:sp>
          <p:nvSpPr>
            <p:cNvPr id="5" name="文本框 4"/>
            <p:cNvSpPr txBox="1"/>
            <p:nvPr userDrawn="1"/>
          </p:nvSpPr>
          <p:spPr>
            <a:xfrm>
              <a:off x="794494" y="2586037"/>
              <a:ext cx="212633" cy="245937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拟推荐人填写在线表单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939858" y="3373897"/>
            <a:ext cx="843427" cy="443226"/>
            <a:chOff x="666810" y="2586037"/>
            <a:chExt cx="468000" cy="245937"/>
          </a:xfrm>
        </p:grpSpPr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666810" y="2621442"/>
              <a:ext cx="468000" cy="190800"/>
            </a:xfrm>
            <a:custGeom>
              <a:avLst/>
              <a:gdLst>
                <a:gd name="T0" fmla="*/ 3120 w 3800"/>
                <a:gd name="T1" fmla="*/ 0 h 1532"/>
                <a:gd name="T2" fmla="*/ 682 w 3800"/>
                <a:gd name="T3" fmla="*/ 0 h 1532"/>
                <a:gd name="T4" fmla="*/ 682 w 3800"/>
                <a:gd name="T5" fmla="*/ 284 h 1532"/>
                <a:gd name="T6" fmla="*/ 0 w 3800"/>
                <a:gd name="T7" fmla="*/ 766 h 1532"/>
                <a:gd name="T8" fmla="*/ 682 w 3800"/>
                <a:gd name="T9" fmla="*/ 1248 h 1532"/>
                <a:gd name="T10" fmla="*/ 682 w 3800"/>
                <a:gd name="T11" fmla="*/ 1532 h 1532"/>
                <a:gd name="T12" fmla="*/ 3120 w 3800"/>
                <a:gd name="T13" fmla="*/ 1532 h 1532"/>
                <a:gd name="T14" fmla="*/ 3120 w 3800"/>
                <a:gd name="T15" fmla="*/ 1248 h 1532"/>
                <a:gd name="T16" fmla="*/ 3800 w 3800"/>
                <a:gd name="T17" fmla="*/ 766 h 1532"/>
                <a:gd name="T18" fmla="*/ 3120 w 3800"/>
                <a:gd name="T19" fmla="*/ 284 h 1532"/>
                <a:gd name="T20" fmla="*/ 3120 w 3800"/>
                <a:gd name="T21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0" h="1532">
                  <a:moveTo>
                    <a:pt x="3120" y="0"/>
                  </a:moveTo>
                  <a:lnTo>
                    <a:pt x="682" y="0"/>
                  </a:lnTo>
                  <a:lnTo>
                    <a:pt x="682" y="284"/>
                  </a:lnTo>
                  <a:lnTo>
                    <a:pt x="0" y="766"/>
                  </a:lnTo>
                  <a:lnTo>
                    <a:pt x="682" y="1248"/>
                  </a:lnTo>
                  <a:lnTo>
                    <a:pt x="682" y="1532"/>
                  </a:lnTo>
                  <a:lnTo>
                    <a:pt x="3120" y="1532"/>
                  </a:lnTo>
                  <a:lnTo>
                    <a:pt x="3120" y="1248"/>
                  </a:lnTo>
                  <a:lnTo>
                    <a:pt x="3800" y="766"/>
                  </a:lnTo>
                  <a:lnTo>
                    <a:pt x="3120" y="284"/>
                  </a:lnTo>
                  <a:lnTo>
                    <a:pt x="3120" y="0"/>
                  </a:lnTo>
                  <a:close/>
                </a:path>
              </a:pathLst>
            </a:custGeom>
            <a:solidFill>
              <a:srgbClr val="CC141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/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794494" y="2586037"/>
              <a:ext cx="212633" cy="245937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院系团委审核、导出信息</a:t>
            </a:r>
          </a:p>
        </p:txBody>
      </p:sp>
    </p:spTree>
    <p:extLst>
      <p:ext uri="{BB962C8B-B14F-4D97-AF65-F5344CB8AC3E}">
        <p14:creationId xmlns:p14="http://schemas.microsoft.com/office/powerpoint/2010/main" val="133791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39858" y="2453924"/>
            <a:ext cx="843427" cy="443226"/>
            <a:chOff x="666810" y="2586037"/>
            <a:chExt cx="468000" cy="245937"/>
          </a:xfrm>
        </p:grpSpPr>
        <p:sp>
          <p:nvSpPr>
            <p:cNvPr id="4" name="Freeform 10"/>
            <p:cNvSpPr>
              <a:spLocks/>
            </p:cNvSpPr>
            <p:nvPr userDrawn="1"/>
          </p:nvSpPr>
          <p:spPr bwMode="auto">
            <a:xfrm>
              <a:off x="666810" y="2621442"/>
              <a:ext cx="468000" cy="190800"/>
            </a:xfrm>
            <a:custGeom>
              <a:avLst/>
              <a:gdLst>
                <a:gd name="T0" fmla="*/ 3120 w 3800"/>
                <a:gd name="T1" fmla="*/ 0 h 1532"/>
                <a:gd name="T2" fmla="*/ 682 w 3800"/>
                <a:gd name="T3" fmla="*/ 0 h 1532"/>
                <a:gd name="T4" fmla="*/ 682 w 3800"/>
                <a:gd name="T5" fmla="*/ 284 h 1532"/>
                <a:gd name="T6" fmla="*/ 0 w 3800"/>
                <a:gd name="T7" fmla="*/ 766 h 1532"/>
                <a:gd name="T8" fmla="*/ 682 w 3800"/>
                <a:gd name="T9" fmla="*/ 1248 h 1532"/>
                <a:gd name="T10" fmla="*/ 682 w 3800"/>
                <a:gd name="T11" fmla="*/ 1532 h 1532"/>
                <a:gd name="T12" fmla="*/ 3120 w 3800"/>
                <a:gd name="T13" fmla="*/ 1532 h 1532"/>
                <a:gd name="T14" fmla="*/ 3120 w 3800"/>
                <a:gd name="T15" fmla="*/ 1248 h 1532"/>
                <a:gd name="T16" fmla="*/ 3800 w 3800"/>
                <a:gd name="T17" fmla="*/ 766 h 1532"/>
                <a:gd name="T18" fmla="*/ 3120 w 3800"/>
                <a:gd name="T19" fmla="*/ 284 h 1532"/>
                <a:gd name="T20" fmla="*/ 3120 w 3800"/>
                <a:gd name="T21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0" h="1532">
                  <a:moveTo>
                    <a:pt x="3120" y="0"/>
                  </a:moveTo>
                  <a:lnTo>
                    <a:pt x="682" y="0"/>
                  </a:lnTo>
                  <a:lnTo>
                    <a:pt x="682" y="284"/>
                  </a:lnTo>
                  <a:lnTo>
                    <a:pt x="0" y="766"/>
                  </a:lnTo>
                  <a:lnTo>
                    <a:pt x="682" y="1248"/>
                  </a:lnTo>
                  <a:lnTo>
                    <a:pt x="682" y="1532"/>
                  </a:lnTo>
                  <a:lnTo>
                    <a:pt x="3120" y="1532"/>
                  </a:lnTo>
                  <a:lnTo>
                    <a:pt x="3120" y="1248"/>
                  </a:lnTo>
                  <a:lnTo>
                    <a:pt x="3800" y="766"/>
                  </a:lnTo>
                  <a:lnTo>
                    <a:pt x="3120" y="284"/>
                  </a:lnTo>
                  <a:lnTo>
                    <a:pt x="3120" y="0"/>
                  </a:lnTo>
                  <a:close/>
                </a:path>
              </a:pathLst>
            </a:custGeom>
            <a:solidFill>
              <a:srgbClr val="CC141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/>
            </a:p>
          </p:txBody>
        </p:sp>
        <p:sp>
          <p:nvSpPr>
            <p:cNvPr id="5" name="文本框 4"/>
            <p:cNvSpPr txBox="1"/>
            <p:nvPr userDrawn="1"/>
          </p:nvSpPr>
          <p:spPr>
            <a:xfrm>
              <a:off x="794494" y="2586037"/>
              <a:ext cx="212633" cy="245937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拟推荐人填写在线表单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939858" y="3373897"/>
            <a:ext cx="843427" cy="443226"/>
            <a:chOff x="666810" y="2586037"/>
            <a:chExt cx="468000" cy="245937"/>
          </a:xfrm>
          <a:solidFill>
            <a:schemeClr val="bg2">
              <a:lumMod val="75000"/>
            </a:schemeClr>
          </a:solidFill>
        </p:grpSpPr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666810" y="2621442"/>
              <a:ext cx="468000" cy="190800"/>
            </a:xfrm>
            <a:custGeom>
              <a:avLst/>
              <a:gdLst>
                <a:gd name="T0" fmla="*/ 3120 w 3800"/>
                <a:gd name="T1" fmla="*/ 0 h 1532"/>
                <a:gd name="T2" fmla="*/ 682 w 3800"/>
                <a:gd name="T3" fmla="*/ 0 h 1532"/>
                <a:gd name="T4" fmla="*/ 682 w 3800"/>
                <a:gd name="T5" fmla="*/ 284 h 1532"/>
                <a:gd name="T6" fmla="*/ 0 w 3800"/>
                <a:gd name="T7" fmla="*/ 766 h 1532"/>
                <a:gd name="T8" fmla="*/ 682 w 3800"/>
                <a:gd name="T9" fmla="*/ 1248 h 1532"/>
                <a:gd name="T10" fmla="*/ 682 w 3800"/>
                <a:gd name="T11" fmla="*/ 1532 h 1532"/>
                <a:gd name="T12" fmla="*/ 3120 w 3800"/>
                <a:gd name="T13" fmla="*/ 1532 h 1532"/>
                <a:gd name="T14" fmla="*/ 3120 w 3800"/>
                <a:gd name="T15" fmla="*/ 1248 h 1532"/>
                <a:gd name="T16" fmla="*/ 3800 w 3800"/>
                <a:gd name="T17" fmla="*/ 766 h 1532"/>
                <a:gd name="T18" fmla="*/ 3120 w 3800"/>
                <a:gd name="T19" fmla="*/ 284 h 1532"/>
                <a:gd name="T20" fmla="*/ 3120 w 3800"/>
                <a:gd name="T21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0" h="1532">
                  <a:moveTo>
                    <a:pt x="3120" y="0"/>
                  </a:moveTo>
                  <a:lnTo>
                    <a:pt x="682" y="0"/>
                  </a:lnTo>
                  <a:lnTo>
                    <a:pt x="682" y="284"/>
                  </a:lnTo>
                  <a:lnTo>
                    <a:pt x="0" y="766"/>
                  </a:lnTo>
                  <a:lnTo>
                    <a:pt x="682" y="1248"/>
                  </a:lnTo>
                  <a:lnTo>
                    <a:pt x="682" y="1532"/>
                  </a:lnTo>
                  <a:lnTo>
                    <a:pt x="3120" y="1532"/>
                  </a:lnTo>
                  <a:lnTo>
                    <a:pt x="3120" y="1248"/>
                  </a:lnTo>
                  <a:lnTo>
                    <a:pt x="3800" y="766"/>
                  </a:lnTo>
                  <a:lnTo>
                    <a:pt x="3120" y="284"/>
                  </a:lnTo>
                  <a:lnTo>
                    <a:pt x="31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/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794494" y="2586037"/>
              <a:ext cx="212633" cy="245937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院团委审核、导出信息</a:t>
            </a:r>
          </a:p>
        </p:txBody>
      </p:sp>
    </p:spTree>
    <p:extLst>
      <p:ext uri="{BB962C8B-B14F-4D97-AF65-F5344CB8AC3E}">
        <p14:creationId xmlns:p14="http://schemas.microsoft.com/office/powerpoint/2010/main" val="23333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4" y="1685678"/>
            <a:ext cx="4462987" cy="4921498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登录我的数字交大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zh-CN" sz="1600" dirty="0">
                <a:hlinkClick r:id="rId2"/>
              </a:rPr>
              <a:t>http://</a:t>
            </a:r>
            <a:r>
              <a:rPr lang="en-US" altLang="zh-CN" sz="1600" dirty="0" smtClean="0">
                <a:hlinkClick r:id="rId2"/>
              </a:rPr>
              <a:t>my.sjtu.edu.cn/Home/Workspace/me</a:t>
            </a:r>
            <a:endParaRPr lang="en-US" altLang="zh-CN" sz="1600" dirty="0" smtClean="0"/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sz="1600" dirty="0" smtClean="0"/>
              <a:t>或者</a:t>
            </a:r>
            <a:endParaRPr lang="en-US" altLang="zh-CN" sz="1600" dirty="0" smtClean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zh-CN" sz="1600" dirty="0" smtClean="0">
                <a:hlinkClick r:id="rId3"/>
              </a:rPr>
              <a:t>https</a:t>
            </a:r>
            <a:r>
              <a:rPr lang="en-US" altLang="zh-CN" sz="1600" dirty="0">
                <a:hlinkClick r:id="rId3"/>
              </a:rPr>
              <a:t>://</a:t>
            </a:r>
            <a:r>
              <a:rPr lang="en-US" altLang="zh-CN" sz="1600" dirty="0" smtClean="0">
                <a:hlinkClick r:id="rId3"/>
              </a:rPr>
              <a:t>ssc.sjtu.edu.cn/f/afa9573b</a:t>
            </a:r>
            <a:endParaRPr lang="en-US" altLang="zh-CN" sz="1600" dirty="0" smtClean="0"/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sz="1600" dirty="0" smtClean="0"/>
              <a:t>本</a:t>
            </a:r>
            <a:r>
              <a:rPr lang="zh-CN" altLang="en-US" sz="1600" dirty="0"/>
              <a:t>次评优提供三好学生、优秀学生干部评选的线上审批通道</a:t>
            </a:r>
            <a:endParaRPr lang="en-US" altLang="zh-CN" sz="1800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进入服务大厅页面，点击学生工作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选择“</a:t>
            </a:r>
            <a:r>
              <a:rPr lang="en-US" altLang="zh-CN" sz="1800" b="1" dirty="0">
                <a:solidFill>
                  <a:srgbClr val="FF0000"/>
                </a:solidFill>
              </a:rPr>
              <a:t>2018-2019</a:t>
            </a:r>
            <a:r>
              <a:rPr lang="zh-CN" altLang="en-US" sz="1800" b="1" dirty="0">
                <a:solidFill>
                  <a:srgbClr val="FF0000"/>
                </a:solidFill>
              </a:rPr>
              <a:t>学年三好学生、优秀学生干部评选”应用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使用交大</a:t>
            </a:r>
            <a:r>
              <a:rPr lang="en-US" altLang="zh-CN" sz="1800" b="1" dirty="0" err="1">
                <a:solidFill>
                  <a:srgbClr val="FF0000"/>
                </a:solidFill>
              </a:rPr>
              <a:t>jaccount</a:t>
            </a:r>
            <a:r>
              <a:rPr lang="zh-CN" altLang="en-US" sz="1800" b="1" dirty="0">
                <a:solidFill>
                  <a:srgbClr val="FF0000"/>
                </a:solidFill>
              </a:rPr>
              <a:t>账号登陆，进行表单填写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sz="1600" dirty="0"/>
          </a:p>
          <a:p>
            <a:pPr marL="457200" lvl="1" indent="0">
              <a:lnSpc>
                <a:spcPct val="150000"/>
              </a:lnSpc>
              <a:buNone/>
            </a:pPr>
            <a:endParaRPr lang="en-US" altLang="zh-CN" sz="1600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</a:t>
            </a:r>
            <a:r>
              <a:rPr lang="zh-CN" altLang="en-US"/>
              <a:t>推荐</a:t>
            </a:r>
            <a:r>
              <a:rPr lang="zh-CN" altLang="en-US" dirty="0"/>
              <a:t>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6DA6DF7E-2BB5-471F-A336-73380DE693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1106424"/>
            <a:ext cx="2474976" cy="247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0"/>
          <a:stretch/>
        </p:blipFill>
        <p:spPr>
          <a:xfrm>
            <a:off x="4988475" y="2976050"/>
            <a:ext cx="3812202" cy="211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7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内容占位符 3">
            <a:extLst>
              <a:ext uri="{FF2B5EF4-FFF2-40B4-BE49-F238E27FC236}">
                <a16:creationId xmlns:a16="http://schemas.microsoft.com/office/drawing/2014/main" id="{F60A3F7E-D48D-48FD-AE8E-D8641AB09A0B}"/>
              </a:ext>
            </a:extLst>
          </p:cNvPr>
          <p:cNvSpPr txBox="1">
            <a:spLocks/>
          </p:cNvSpPr>
          <p:nvPr/>
        </p:nvSpPr>
        <p:spPr>
          <a:xfrm>
            <a:off x="619047" y="1624661"/>
            <a:ext cx="7905905" cy="1880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3"/>
            </a:pPr>
            <a:r>
              <a:rPr lang="zh-CN" altLang="en-US" sz="1800" b="1" dirty="0">
                <a:solidFill>
                  <a:srgbClr val="FF0000"/>
                </a:solidFill>
              </a:rPr>
              <a:t>流程选择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zh-CN" altLang="en-US" sz="1600" b="1" dirty="0"/>
              <a:t>首先选择推荐来源，在弹出的下拉选择中选择对应类别的具体推荐来源。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由学院推荐，选择来源为院系推荐，在弹出的下拉选择中选择相应学院。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由校级机关和学生组织推荐，选择相应来源，在弹出的下拉列表中选择组织、机构名称。</a:t>
            </a:r>
            <a:endParaRPr lang="en-US" altLang="zh-CN" sz="1600" b="1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179286C-7FB0-4249-88FA-DC82FFE527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80" t="22753" b="24282"/>
          <a:stretch/>
        </p:blipFill>
        <p:spPr>
          <a:xfrm>
            <a:off x="1984411" y="3742234"/>
            <a:ext cx="5411897" cy="286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3B693CEB-C65B-461F-A7B0-3526288E7486}"/>
              </a:ext>
            </a:extLst>
          </p:cNvPr>
          <p:cNvSpPr txBox="1">
            <a:spLocks/>
          </p:cNvSpPr>
          <p:nvPr/>
        </p:nvSpPr>
        <p:spPr>
          <a:xfrm>
            <a:off x="494025" y="1685677"/>
            <a:ext cx="3858519" cy="41980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1800" b="1" dirty="0">
                <a:solidFill>
                  <a:srgbClr val="FF0000"/>
                </a:solidFill>
              </a:rPr>
              <a:t>填写、提交表单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本表须按要求如实填写，如发现虚假，无论评选活动进行到何阶段，即取消评选资格，并交由院系处理。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右上角带有“*”的问题为必填项。（如有留空提交会提示表单存在不合法字段）。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可点击“暂存”，保持已填写信息。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点击“提交”，完成申请（每人仅可提交一次，请勿重复操作）。</a:t>
            </a:r>
            <a:endParaRPr lang="en-US" altLang="zh-CN" sz="1600" b="1" dirty="0"/>
          </a:p>
          <a:p>
            <a:pPr marL="0" indent="0">
              <a:lnSpc>
                <a:spcPct val="150000"/>
              </a:lnSpc>
              <a:buFont typeface="Calibri" panose="020F0502020204030204" pitchFamily="34" charset="0"/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FADD168-C879-4A5A-B22F-1C447C9B6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841" y="1922463"/>
            <a:ext cx="4212134" cy="444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5" y="1685678"/>
            <a:ext cx="5761117" cy="4921498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Clr>
                <a:srgbClr val="C8161E"/>
              </a:buClr>
              <a:buFont typeface="+mj-ea"/>
              <a:buAutoNum type="circleNumDbPlain" startAt="3"/>
            </a:pPr>
            <a:endParaRPr lang="en-US" altLang="zh-CN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拟推荐人填写表单</a:t>
            </a:r>
          </a:p>
        </p:txBody>
      </p:sp>
      <p:sp>
        <p:nvSpPr>
          <p:cNvPr id="5" name="AutoShape 2" descr="data:image/png;base64,iVBORw0KGgoAAAANSUhEUgAAAJQAAACUCAYAAAB1PADUAAAISElEQVR4Xu2d0ZLbOAwE7f//6L2qPIXylbo6A8pae/IKEgQHDZBSbO/z5+fn59F/VWBIgWeBGlKybv4oUKAKwqgCBWpUzjorUGVgVIECNSpnnRWoMjCqQIEalbPOClQZGFWgQI3KWWcFqgyMKlCgRuWsswJVBkYVKFCjctZZgSoDowoUqFE56ywG6vl8XqoifXyL4qH5tBnyT/PJfoxv93rHeGJ90s9D3W3DFE8s2OYCKlCbBbYVVKCoB57b44Jrh3IJIGCdt9fR7VCHDpUSfpT4mEDrnwCw/ggYGy+NJzvFQ/Zp/+OX8ncniIC0RyglhNYjPSihZLfxpfHSegVq+Es/FgAaT3ZKMNmn/ReoArUwRx0VAZ2+lKeXSppv7SgA3AGpgq3dHrmpf1qP/JN+L0dogVpfzFpgKSHpQ0Hqv0AdjiArqG3ZqX87nxJsL80ELK1H8bdDyTsRCTptpwQXKHkHIeLTI2c6YRRv2iGsf9KH/NF82+E//g5VoM6RKlBhB6SKoyONKr4dalVo+3uoVHBKOPkvUGvC26FkhyLB6EgkQKfnW392f6l/6tAff4eygtvxNkE2IRQP2Wk9mk8dnfx/3JFHgk0DYdejhJA/sk/7J3/tUAcFdifIJoTiITutR/Nv36Fog2S3l3ISbLpDUfxxgm7+ebPLOxQJTvYCdf5/jaQf2Ulfml+gho88ErwdihQ62KcJfyH+5q8NSK4CRQoBUHK6Hk53pE+3a8HkhLgApj8PJePXwz8dGNqfFkxOKFDDRyIl9N12yYceXqAKlIbmbMLbgRrdzT84m34oIH9kpy3Q/xWmCaX1d9vj/3rZHSD5TxM8/VRp4z2OL1Ck4GZ7gdossHTfDiXfq6UA98gDQklgElAWwIOOBLte6m/6qY+OYKvX1Udq3KEK1Pr3K60eKdAWMFrP+nspgOkXm1SxacAkSDvUucKkX5qfdij4Hh8BSgVk7V9/5FkBSGA68ynBtsJsxdL66f6snqQX6UFHNM0fP/KsAKnglFArQIGa/bxVfOQVqFWBtGCsnu1Q8GMYJFA71Oyl+9cdebZirz6y7JFH8dkEUYFMx0fxp/btR16BWt9T2SOtQMmPk6QVYQW3HcTGZ/23Q4HCJCgJaBNYoKxie8ePH3nU0gkAAvJu/ineabt9aKErB+XD4leg5Jtym6ACZZEMj8C7dRwbzzQwBGw7lPwqNSXIJnz3eIp32l6g4K9V2Yq0glLDHb9DhPtN46GHntQ/6Xn5HWo3ECQorU+CkZ3WpwJKE27Xp/1Ye4GSP0NNAtuE0pFI69GRvruAXtZPP2BHG04FJv9U8XY+jSd7ut+v71BUYdMC03qUcFvR5C8FmvxTh0n1SOePdygKqEBZZM7HE8C2w1H+bPTxHYoCKlA2JQVqUYAqKG3hBLBNHwFP/ux+yR/Zab1f36FIgBQAmk9AUAIofrKT/zTB6fpUwOTf2uMjjxYkINL5Ber8e4EF6qAAAVmgChQ1pcVeoLJL+sd3KEXT4/HyWwYEmH3PlN6BbDw2PgLCrm/H23xdfoeyAU4n/G4JoiP7bvFS/gqU/BvH1GHe/VRH67dDDSf8bhXfDhU+hdERRi11t53iIzvFRx2E5pOdAN2+fvppA2qh1k6C7bYTMGSn+LYnVH7Aj+K19vgOZYFJE2I3aMdTfGSn9QoUKFSg1l8vKVBhyRBQJHA6n566pi/h6X7sHYfGp/sb13/3HSpNAM0vUKsCdCRbu9a/QA3/4Fb42w6UcEowzbd2Wu+loAtUgfobivAG9Nj+lEdHEm2Aznh7x6CKs/FcfYchPVK9SR+yF6iDQgWKkDm3F6gClRF0mF2gCtTvAoruOPapI/VHdx57B7F3GvI/HR+tR0e8pW17h0oBIOAoAXZ9m4ACtSpWoDb/4BhV+G7gbYFQvGQvUAWKGFH27UDZCrEVS0cO+aMjk9Qk/3RHofm0PsVv/VO8FE+Bkk95VCCUYDufEkjrFSj5AbF2qBUp+xBDQFqg26HaoRYF3n7kWYKnx1OHovXSI4HWT+3T8ZO/AiV/ZTi9w9CRMm0nAGxBkL8CVaCIEWUvUAVKAUOD3w7UdMud3jDdYXYfgbQfesqi+K3+KTC0n/GnPFowtVtBKCEFKs3IOr9AHfRMK97Ob4cKE5DWQzuU+4ExAjbNx0uHf/eXFGhDdGRN2ykB1IHotQHtd3fB0PqpffzIs4LQBqaBsQnfPZ4ATvWh+dP2AhX+3yEBQR2N5lPCqeBo/rS9QBWoUaa2A5VWKFVgaic1bfy246T+ab3d+lx+KbeC0Z1l2l6ghr85vfspr0Ctj/npi1QqgKsLrh1K/sFFWxB0BBUoKAl7Rr+7wiwgtuIJmKv9WcApP2T/+Es5JZgEuhoAeo+XFjD5Jz3IXqBAoQJFCK32AlWgHDF0Bfr0pzw68ugIoDuX7WCpv9Hs/8/f0kn9f32HKlDnrzUsYAVKfhWdnpqmL83U0WzCKf7UX4EqUClDy/ztQKXRUsWndyQb33Q8V/uz62l9dl/KbUApINsFk9+yoXjIbvUgf2SP81WgnIQ2ITSe7AVK/l8ZpXNacFqP7NPxXO3Prkd6vAA/3aFsAHZ8+t6H5tt46KlpewLhA4IUX7rfAgV/ITQVmICl9152fftaYXr9AlWgLLNq/PhrA7X6Pwy2HYCOHFvhFLKNj/yR3cZ/+w5FG679uxSIO9R3ydXdkgIFihSqXSlQoJRcHUwKFChSqHalQIFScnUwKVCgSKHalQIFSsnVwaRAgSKFalcKFCglVweTAgWKFKpdKVCglFwdTAoUKFKodqVAgVJydTApUKBIodqVAgVKydXBpMB/25va+beVqvoAAAAASUVORK5CYII=">
            <a:extLst>
              <a:ext uri="{FF2B5EF4-FFF2-40B4-BE49-F238E27FC236}">
                <a16:creationId xmlns:a16="http://schemas.microsoft.com/office/drawing/2014/main" id="{CEA2F1FA-9D0E-47DA-9EB7-76BA5FB29F6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599" y="1256071"/>
            <a:ext cx="2325329" cy="23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3B693CEB-C65B-461F-A7B0-3526288E7486}"/>
              </a:ext>
            </a:extLst>
          </p:cNvPr>
          <p:cNvSpPr txBox="1">
            <a:spLocks/>
          </p:cNvSpPr>
          <p:nvPr/>
        </p:nvSpPr>
        <p:spPr>
          <a:xfrm>
            <a:off x="494024" y="1685678"/>
            <a:ext cx="8155951" cy="2032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Calibri" panose="020F0502020204030204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ea"/>
              <a:buAutoNum type="circleNumDbPlain" startAt="5"/>
            </a:pPr>
            <a:r>
              <a:rPr lang="zh-CN" altLang="en-US" sz="1800" b="1" dirty="0">
                <a:solidFill>
                  <a:srgbClr val="FF0000"/>
                </a:solidFill>
              </a:rPr>
              <a:t>查看申请状态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申请人进入</a:t>
            </a:r>
            <a:r>
              <a:rPr lang="zh-CN" altLang="en-US" sz="1600" b="1" dirty="0" smtClean="0"/>
              <a:t>链接</a:t>
            </a:r>
            <a:r>
              <a:rPr lang="en-US" altLang="zh-CN" sz="1600" b="1" dirty="0" smtClean="0"/>
              <a:t>https://ssc.sjtu.edu.cn/f/afa9573b/result;type=7</a:t>
            </a:r>
            <a:r>
              <a:rPr lang="zh-CN" altLang="en-US" sz="1600" b="1" dirty="0" smtClean="0"/>
              <a:t>，</a:t>
            </a:r>
            <a:r>
              <a:rPr lang="zh-CN" altLang="en-US" sz="1600" b="1" dirty="0"/>
              <a:t>选择登录，通过</a:t>
            </a:r>
            <a:r>
              <a:rPr lang="en-US" altLang="zh-CN" sz="1600" b="1" dirty="0" err="1"/>
              <a:t>jaccount</a:t>
            </a:r>
            <a:r>
              <a:rPr lang="zh-CN" altLang="en-US" sz="1600" b="1" dirty="0"/>
              <a:t>登陆一门式平台。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手机端：</a:t>
            </a:r>
            <a:r>
              <a:rPr lang="zh-CN" altLang="en-US" sz="1600" dirty="0"/>
              <a:t>在首页左上角点击选择校团委搜索点击</a:t>
            </a:r>
            <a:r>
              <a:rPr lang="zh-CN" altLang="en-US" sz="1600" dirty="0" smtClean="0"/>
              <a:t>进入</a:t>
            </a:r>
            <a:r>
              <a:rPr lang="zh-CN" altLang="en-US" sz="1600" dirty="0"/>
              <a:t>“</a:t>
            </a:r>
            <a:r>
              <a:rPr lang="en-US" altLang="zh-CN" sz="1600" dirty="0"/>
              <a:t>2018-2019</a:t>
            </a:r>
            <a:r>
              <a:rPr lang="zh-CN" altLang="en-US" sz="1600" dirty="0"/>
              <a:t>学年三好学生、优秀学生干部推荐”应用，在右上角“待办事项”展开的菜单里选择“流程中”，查看审批进度。</a:t>
            </a:r>
            <a:endParaRPr lang="en-US" altLang="zh-CN" sz="1600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电脑端：</a:t>
            </a:r>
            <a:r>
              <a:rPr lang="zh-CN" altLang="en-US" sz="1600" dirty="0"/>
              <a:t>在首页左上角点击选择校团委，搜索点击“</a:t>
            </a:r>
            <a:r>
              <a:rPr lang="en-US" altLang="zh-CN" sz="1600" dirty="0"/>
              <a:t>2018-2019</a:t>
            </a:r>
            <a:r>
              <a:rPr lang="zh-CN" altLang="en-US" sz="1600" dirty="0"/>
              <a:t>学年三好学生、优秀学生干部推荐” ，在左侧菜单的“流程中”查看审批进度。</a:t>
            </a:r>
            <a:endParaRPr lang="en-US" altLang="zh-CN" sz="1600" b="1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F48856D-6D24-45A6-97D9-CFE2F608F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445" y="5021748"/>
            <a:ext cx="3540155" cy="156153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34686D6-98B0-4382-9A08-5709F5A7E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235" y="5021749"/>
            <a:ext cx="3414321" cy="158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8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dirty="0">
                <a:solidFill>
                  <a:srgbClr val="C915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rgbClr val="C915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39858" y="2453924"/>
            <a:ext cx="843427" cy="443226"/>
            <a:chOff x="666810" y="2586037"/>
            <a:chExt cx="468000" cy="245937"/>
          </a:xfrm>
          <a:solidFill>
            <a:schemeClr val="bg2">
              <a:lumMod val="75000"/>
            </a:schemeClr>
          </a:solidFill>
        </p:grpSpPr>
        <p:sp>
          <p:nvSpPr>
            <p:cNvPr id="4" name="Freeform 10"/>
            <p:cNvSpPr>
              <a:spLocks/>
            </p:cNvSpPr>
            <p:nvPr userDrawn="1"/>
          </p:nvSpPr>
          <p:spPr bwMode="auto">
            <a:xfrm>
              <a:off x="666810" y="2621442"/>
              <a:ext cx="468000" cy="190800"/>
            </a:xfrm>
            <a:custGeom>
              <a:avLst/>
              <a:gdLst>
                <a:gd name="T0" fmla="*/ 3120 w 3800"/>
                <a:gd name="T1" fmla="*/ 0 h 1532"/>
                <a:gd name="T2" fmla="*/ 682 w 3800"/>
                <a:gd name="T3" fmla="*/ 0 h 1532"/>
                <a:gd name="T4" fmla="*/ 682 w 3800"/>
                <a:gd name="T5" fmla="*/ 284 h 1532"/>
                <a:gd name="T6" fmla="*/ 0 w 3800"/>
                <a:gd name="T7" fmla="*/ 766 h 1532"/>
                <a:gd name="T8" fmla="*/ 682 w 3800"/>
                <a:gd name="T9" fmla="*/ 1248 h 1532"/>
                <a:gd name="T10" fmla="*/ 682 w 3800"/>
                <a:gd name="T11" fmla="*/ 1532 h 1532"/>
                <a:gd name="T12" fmla="*/ 3120 w 3800"/>
                <a:gd name="T13" fmla="*/ 1532 h 1532"/>
                <a:gd name="T14" fmla="*/ 3120 w 3800"/>
                <a:gd name="T15" fmla="*/ 1248 h 1532"/>
                <a:gd name="T16" fmla="*/ 3800 w 3800"/>
                <a:gd name="T17" fmla="*/ 766 h 1532"/>
                <a:gd name="T18" fmla="*/ 3120 w 3800"/>
                <a:gd name="T19" fmla="*/ 284 h 1532"/>
                <a:gd name="T20" fmla="*/ 3120 w 3800"/>
                <a:gd name="T21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0" h="1532">
                  <a:moveTo>
                    <a:pt x="3120" y="0"/>
                  </a:moveTo>
                  <a:lnTo>
                    <a:pt x="682" y="0"/>
                  </a:lnTo>
                  <a:lnTo>
                    <a:pt x="682" y="284"/>
                  </a:lnTo>
                  <a:lnTo>
                    <a:pt x="0" y="766"/>
                  </a:lnTo>
                  <a:lnTo>
                    <a:pt x="682" y="1248"/>
                  </a:lnTo>
                  <a:lnTo>
                    <a:pt x="682" y="1532"/>
                  </a:lnTo>
                  <a:lnTo>
                    <a:pt x="3120" y="1532"/>
                  </a:lnTo>
                  <a:lnTo>
                    <a:pt x="3120" y="1248"/>
                  </a:lnTo>
                  <a:lnTo>
                    <a:pt x="3800" y="766"/>
                  </a:lnTo>
                  <a:lnTo>
                    <a:pt x="3120" y="284"/>
                  </a:lnTo>
                  <a:lnTo>
                    <a:pt x="31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/>
            </a:p>
          </p:txBody>
        </p:sp>
        <p:sp>
          <p:nvSpPr>
            <p:cNvPr id="5" name="文本框 4"/>
            <p:cNvSpPr txBox="1"/>
            <p:nvPr userDrawn="1"/>
          </p:nvSpPr>
          <p:spPr>
            <a:xfrm>
              <a:off x="794494" y="2586037"/>
              <a:ext cx="212633" cy="245937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直接连接符 6"/>
          <p:cNvCxnSpPr>
            <a:stCxn id="4" idx="6"/>
          </p:cNvCxnSpPr>
          <p:nvPr/>
        </p:nvCxnSpPr>
        <p:spPr>
          <a:xfrm>
            <a:off x="2632356" y="2861589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13396" y="2425108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被推荐人填写在线表单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939858" y="3373897"/>
            <a:ext cx="843427" cy="443226"/>
            <a:chOff x="666810" y="2586037"/>
            <a:chExt cx="468000" cy="245937"/>
          </a:xfrm>
        </p:grpSpPr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666810" y="2621442"/>
              <a:ext cx="468000" cy="190800"/>
            </a:xfrm>
            <a:custGeom>
              <a:avLst/>
              <a:gdLst>
                <a:gd name="T0" fmla="*/ 3120 w 3800"/>
                <a:gd name="T1" fmla="*/ 0 h 1532"/>
                <a:gd name="T2" fmla="*/ 682 w 3800"/>
                <a:gd name="T3" fmla="*/ 0 h 1532"/>
                <a:gd name="T4" fmla="*/ 682 w 3800"/>
                <a:gd name="T5" fmla="*/ 284 h 1532"/>
                <a:gd name="T6" fmla="*/ 0 w 3800"/>
                <a:gd name="T7" fmla="*/ 766 h 1532"/>
                <a:gd name="T8" fmla="*/ 682 w 3800"/>
                <a:gd name="T9" fmla="*/ 1248 h 1532"/>
                <a:gd name="T10" fmla="*/ 682 w 3800"/>
                <a:gd name="T11" fmla="*/ 1532 h 1532"/>
                <a:gd name="T12" fmla="*/ 3120 w 3800"/>
                <a:gd name="T13" fmla="*/ 1532 h 1532"/>
                <a:gd name="T14" fmla="*/ 3120 w 3800"/>
                <a:gd name="T15" fmla="*/ 1248 h 1532"/>
                <a:gd name="T16" fmla="*/ 3800 w 3800"/>
                <a:gd name="T17" fmla="*/ 766 h 1532"/>
                <a:gd name="T18" fmla="*/ 3120 w 3800"/>
                <a:gd name="T19" fmla="*/ 284 h 1532"/>
                <a:gd name="T20" fmla="*/ 3120 w 3800"/>
                <a:gd name="T21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0" h="1532">
                  <a:moveTo>
                    <a:pt x="3120" y="0"/>
                  </a:moveTo>
                  <a:lnTo>
                    <a:pt x="682" y="0"/>
                  </a:lnTo>
                  <a:lnTo>
                    <a:pt x="682" y="284"/>
                  </a:lnTo>
                  <a:lnTo>
                    <a:pt x="0" y="766"/>
                  </a:lnTo>
                  <a:lnTo>
                    <a:pt x="682" y="1248"/>
                  </a:lnTo>
                  <a:lnTo>
                    <a:pt x="682" y="1532"/>
                  </a:lnTo>
                  <a:lnTo>
                    <a:pt x="3120" y="1532"/>
                  </a:lnTo>
                  <a:lnTo>
                    <a:pt x="3120" y="1248"/>
                  </a:lnTo>
                  <a:lnTo>
                    <a:pt x="3800" y="766"/>
                  </a:lnTo>
                  <a:lnTo>
                    <a:pt x="3120" y="284"/>
                  </a:lnTo>
                  <a:lnTo>
                    <a:pt x="3120" y="0"/>
                  </a:lnTo>
                  <a:close/>
                </a:path>
              </a:pathLst>
            </a:custGeom>
            <a:solidFill>
              <a:srgbClr val="CC141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/>
            </a:p>
          </p:txBody>
        </p:sp>
        <p:sp>
          <p:nvSpPr>
            <p:cNvPr id="14" name="文本框 13"/>
            <p:cNvSpPr txBox="1"/>
            <p:nvPr userDrawn="1"/>
          </p:nvSpPr>
          <p:spPr>
            <a:xfrm>
              <a:off x="794494" y="2586037"/>
              <a:ext cx="212633" cy="245937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5" name="直接连接符 14"/>
          <p:cNvCxnSpPr>
            <a:stCxn id="13" idx="6"/>
          </p:cNvCxnSpPr>
          <p:nvPr/>
        </p:nvCxnSpPr>
        <p:spPr>
          <a:xfrm>
            <a:off x="2632356" y="3781562"/>
            <a:ext cx="45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013396" y="3345081"/>
            <a:ext cx="438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院系团委审核、导出信息</a:t>
            </a:r>
          </a:p>
        </p:txBody>
      </p:sp>
    </p:spTree>
    <p:extLst>
      <p:ext uri="{BB962C8B-B14F-4D97-AF65-F5344CB8AC3E}">
        <p14:creationId xmlns:p14="http://schemas.microsoft.com/office/powerpoint/2010/main" val="362268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494024" y="1685678"/>
            <a:ext cx="7160810" cy="419804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登录一门式平台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审批人通过</a:t>
            </a:r>
            <a:r>
              <a:rPr lang="en-US" altLang="zh-CN" sz="1600" b="1" dirty="0" err="1"/>
              <a:t>jaccount</a:t>
            </a:r>
            <a:r>
              <a:rPr lang="zh-CN" altLang="en-US" sz="1600" b="1" dirty="0"/>
              <a:t>登陆一门式</a:t>
            </a:r>
            <a:r>
              <a:rPr lang="zh-CN" altLang="en-US" sz="1600" b="1" dirty="0" smtClean="0"/>
              <a:t>平台</a:t>
            </a:r>
            <a:r>
              <a:rPr lang="en-US" altLang="zh-CN" sz="1600" b="1" dirty="0"/>
              <a:t>https://ssc.sjtu.edu.cn/f/afa9573b/result;type=7</a:t>
            </a:r>
            <a:r>
              <a:rPr lang="zh-CN" altLang="en-US" sz="1600" b="1" dirty="0" smtClean="0"/>
              <a:t>，</a:t>
            </a:r>
            <a:r>
              <a:rPr lang="zh-CN" altLang="en-US" sz="1600" b="1" dirty="0"/>
              <a:t>在首页左上角点击选择校团委工作区。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zh-CN" sz="1600" b="1" dirty="0"/>
              <a:t>在首页点击“</a:t>
            </a:r>
            <a:r>
              <a:rPr lang="en-US" altLang="zh-CN" sz="1600" b="1" dirty="0"/>
              <a:t>2018-2019</a:t>
            </a:r>
            <a:r>
              <a:rPr lang="zh-CN" altLang="en-US" sz="1600" b="1" dirty="0"/>
              <a:t>学年三好学生、优秀学生干部推荐</a:t>
            </a:r>
            <a:r>
              <a:rPr lang="zh-CN" altLang="zh-CN" sz="1600" b="1" dirty="0"/>
              <a:t>“模块</a:t>
            </a:r>
            <a:endParaRPr lang="en-US" altLang="zh-CN" sz="16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800" b="1" dirty="0">
                <a:solidFill>
                  <a:srgbClr val="FF0000"/>
                </a:solidFill>
              </a:rPr>
              <a:t>查看数据</a:t>
            </a:r>
            <a:endParaRPr lang="en-US" altLang="zh-CN" sz="1800" b="1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在首页的“待办事项”中查看待审批数据</a:t>
            </a:r>
            <a:endParaRPr lang="en-US" altLang="zh-CN" sz="1600" b="1" dirty="0"/>
          </a:p>
          <a:p>
            <a:pPr lvl="1">
              <a:lnSpc>
                <a:spcPct val="150000"/>
              </a:lnSpc>
            </a:pPr>
            <a:r>
              <a:rPr lang="zh-CN" altLang="en-US" sz="1600" b="1" dirty="0"/>
              <a:t>逐条点击，进入审批界面</a:t>
            </a:r>
            <a:endParaRPr lang="en-US" altLang="zh-CN" sz="16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zh-CN" sz="1800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院系团委书记、团工作负责人审批</a:t>
            </a:r>
          </a:p>
        </p:txBody>
      </p:sp>
    </p:spTree>
    <p:extLst>
      <p:ext uri="{BB962C8B-B14F-4D97-AF65-F5344CB8AC3E}">
        <p14:creationId xmlns:p14="http://schemas.microsoft.com/office/powerpoint/2010/main" val="278021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6-VI主题">
  <a:themeElements>
    <a:clrScheme name="VI统一色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C8161E"/>
      </a:accent1>
      <a:accent2>
        <a:srgbClr val="F08300"/>
      </a:accent2>
      <a:accent3>
        <a:srgbClr val="FDD000"/>
      </a:accent3>
      <a:accent4>
        <a:srgbClr val="338D27"/>
      </a:accent4>
      <a:accent5>
        <a:srgbClr val="0086D1"/>
      </a:accent5>
      <a:accent6>
        <a:srgbClr val="004098"/>
      </a:accent6>
      <a:hlink>
        <a:srgbClr val="B5B5B6"/>
      </a:hlink>
      <a:folHlink>
        <a:srgbClr val="BD9F68"/>
      </a:folHlink>
    </a:clrScheme>
    <a:fontScheme name="自定义 7">
      <a:majorFont>
        <a:latin typeface="等线"/>
        <a:ea typeface="等线"/>
        <a:cs typeface=""/>
      </a:majorFont>
      <a:minorFont>
        <a:latin typeface="等线 Light"/>
        <a:ea typeface="等线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16-VI主题" id="{5AE3302E-EAD3-4AF6-9B05-44D5CA6E31FB}" vid="{55D1CDEE-FEEF-4D3E-ACCF-BFCE645E4B0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2016-VI主题</Template>
  <TotalTime>2335</TotalTime>
  <Words>812</Words>
  <Application>Microsoft Office PowerPoint</Application>
  <PresentationFormat>全屏显示(4:3)</PresentationFormat>
  <Paragraphs>82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等线</vt:lpstr>
      <vt:lpstr>等线 Light</vt:lpstr>
      <vt:lpstr>微软雅黑</vt:lpstr>
      <vt:lpstr>Arial</vt:lpstr>
      <vt:lpstr>Calibri</vt:lpstr>
      <vt:lpstr>2016-VI主题</vt:lpstr>
      <vt:lpstr>“三好学生、优秀学生干部”一门式线上平台 使用说明</vt:lpstr>
      <vt:lpstr>目录 Contents</vt:lpstr>
      <vt:lpstr>目录 Contents</vt:lpstr>
      <vt:lpstr>拟推荐人填写表单</vt:lpstr>
      <vt:lpstr>拟推荐人填写表单</vt:lpstr>
      <vt:lpstr>拟推荐人填写表单</vt:lpstr>
      <vt:lpstr>拟推荐人填写表单</vt:lpstr>
      <vt:lpstr>目录 Contents</vt:lpstr>
      <vt:lpstr>院系团委书记、团工作负责人审批</vt:lpstr>
      <vt:lpstr>院系团委书记、团工作负责人审批</vt:lpstr>
      <vt:lpstr>院系团委书记、团工作负责人审批</vt:lpstr>
      <vt:lpstr>院系团委书记、团工作负责人审批</vt:lpstr>
      <vt:lpstr>补充说明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user</cp:lastModifiedBy>
  <cp:revision>151</cp:revision>
  <dcterms:created xsi:type="dcterms:W3CDTF">2016-01-21T16:32:22Z</dcterms:created>
  <dcterms:modified xsi:type="dcterms:W3CDTF">2019-10-16T02:16:33Z</dcterms:modified>
</cp:coreProperties>
</file>